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4" r:id="rId2"/>
  </p:sldMasterIdLst>
  <p:notesMasterIdLst>
    <p:notesMasterId r:id="rId17"/>
  </p:notesMasterIdLst>
  <p:handoutMasterIdLst>
    <p:handoutMasterId r:id="rId18"/>
  </p:handoutMasterIdLst>
  <p:sldIdLst>
    <p:sldId id="339" r:id="rId3"/>
    <p:sldId id="358" r:id="rId4"/>
    <p:sldId id="322" r:id="rId5"/>
    <p:sldId id="354" r:id="rId6"/>
    <p:sldId id="356" r:id="rId7"/>
    <p:sldId id="276" r:id="rId8"/>
    <p:sldId id="357" r:id="rId9"/>
    <p:sldId id="334" r:id="rId10"/>
    <p:sldId id="353" r:id="rId11"/>
    <p:sldId id="336" r:id="rId12"/>
    <p:sldId id="351" r:id="rId13"/>
    <p:sldId id="340" r:id="rId14"/>
    <p:sldId id="341" r:id="rId15"/>
    <p:sldId id="345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180"/>
    <a:srgbClr val="B9D9EB"/>
    <a:srgbClr val="59A53B"/>
    <a:srgbClr val="55A53B"/>
    <a:srgbClr val="57A53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9C1DC-5560-27E6-EB3C-A3937CCAB486}" v="10" dt="2023-06-08T18:03:20.368"/>
    <p1510:client id="{E76711A9-D567-4DFA-8359-810EA704F3D0}" v="132" dt="2023-06-05T13:05:25.060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0202" autoAdjust="0"/>
  </p:normalViewPr>
  <p:slideViewPr>
    <p:cSldViewPr snapToGrid="0">
      <p:cViewPr varScale="1">
        <p:scale>
          <a:sx n="74" d="100"/>
          <a:sy n="74" d="100"/>
        </p:scale>
        <p:origin x="811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8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4"/>
    </p:cViewPr>
  </p:sorter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2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6/9/2023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2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6/9/2023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7"/>
            <a:ext cx="5618480" cy="3141821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7439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Angela’s Gift, Jon Keddy, Christmas Donations</a:t>
            </a:r>
            <a:r>
              <a:rPr lang="en-CA"/>
              <a:t>, Weston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324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00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9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115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778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6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5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9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5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FA96-F3D6-4703-8EE2-3FC786BB479B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2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699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863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4587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655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20133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973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5197-E749-47B1-A96E-6E3AE90FFE7B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4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6EFF-218D-4F5F-B5A7-1B949430B45A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40B2-7C8D-42DE-9377-EDF90492D4F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76D4-EFBA-4211-8C96-66595228CA63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D695-644C-4C1F-9427-69F96E6B1DA9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4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F27D-A26F-4735-ADFB-313D29112FDB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3EA-CB8C-4E0C-A1D7-56FEA0B95B2A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69D7-3A79-421A-B99B-CB653E420B85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330F-D961-46F2-8194-4A078C1EA2E8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4602-70C9-4A60-9B5B-E1891C08A54A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3F5180"/>
            </a:gs>
            <a:gs pos="100000">
              <a:schemeClr val="accent4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182484-C174-4118-BC1C-29AA67119CBC}" type="datetime1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08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9" name="Straight Connector 1058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1" name="Straight Connector 1060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78A0EC1F-FF0E-4EE2-865A-55DC98C12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DD94D1-3917-9B70-29D3-F48510FED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3" y="628617"/>
            <a:ext cx="6559859" cy="42481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2300" b="1" dirty="0"/>
            </a:br>
            <a:br>
              <a:rPr lang="en-US" sz="2300" b="1" dirty="0"/>
            </a:br>
            <a:r>
              <a:rPr lang="en-US" b="1" dirty="0"/>
              <a:t>Maggie's place: </a:t>
            </a:r>
            <a:br>
              <a:rPr lang="en-US" b="1" dirty="0"/>
            </a:br>
            <a:r>
              <a:rPr lang="en-US" b="1" dirty="0"/>
              <a:t>A resource centre for families association</a:t>
            </a:r>
            <a:br>
              <a:rPr lang="en-US" b="1" dirty="0"/>
            </a:br>
            <a:r>
              <a:rPr lang="en-US" dirty="0"/>
              <a:t> 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Annual general meeting</a:t>
            </a:r>
            <a:br>
              <a:rPr lang="en-US" b="1" dirty="0"/>
            </a:br>
            <a:r>
              <a:rPr lang="en-US" b="1" dirty="0"/>
              <a:t>2022-23</a:t>
            </a:r>
          </a:p>
        </p:txBody>
      </p:sp>
      <p:sp>
        <p:nvSpPr>
          <p:cNvPr id="1067" name="Snip Diagonal Corner Rectangle 6">
            <a:extLst>
              <a:ext uri="{FF2B5EF4-FFF2-40B4-BE49-F238E27FC236}">
                <a16:creationId xmlns:a16="http://schemas.microsoft.com/office/drawing/2014/main" id="{38C12AF1-A2FD-4566-8805-62E893A2B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093F3-4A87-2DE1-57F4-82F68A18B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r="5149" b="1"/>
          <a:stretch/>
        </p:blipFill>
        <p:spPr bwMode="auto">
          <a:xfrm>
            <a:off x="800558" y="786117"/>
            <a:ext cx="3337560" cy="4956048"/>
          </a:xfrm>
          <a:custGeom>
            <a:avLst/>
            <a:gdLst/>
            <a:ahLst/>
            <a:cxnLst/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4C56DB1B-53C1-4D8D-B05C-150B39F1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70" name="Straight Connector 1069">
              <a:extLst>
                <a:ext uri="{FF2B5EF4-FFF2-40B4-BE49-F238E27FC236}">
                  <a16:creationId xmlns:a16="http://schemas.microsoft.com/office/drawing/2014/main" id="{96BBECE7-2757-4B2E-81ED-560B2AE64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>
              <a:extLst>
                <a:ext uri="{FF2B5EF4-FFF2-40B4-BE49-F238E27FC236}">
                  <a16:creationId xmlns:a16="http://schemas.microsoft.com/office/drawing/2014/main" id="{0FA92A60-1E5B-4304-9EE1-9D6FDD52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D19F77D2-35D7-471C-B16D-615DD810D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6BE463D3-CDC8-4C94-AB8B-7A18DDE2A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0E9F15BA-4893-4128-BF42-BE327C5D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7E099E83-C9E3-1D3B-2300-3956966389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59" y="5715480"/>
            <a:ext cx="1023235" cy="9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F7F6-1BF1-95B2-262F-C692B3A9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0672"/>
            <a:ext cx="12192000" cy="1320800"/>
          </a:xfrm>
        </p:spPr>
        <p:txBody>
          <a:bodyPr>
            <a:normAutofit/>
          </a:bodyPr>
          <a:lstStyle/>
          <a:p>
            <a:pPr algn="ctr"/>
            <a:r>
              <a:rPr lang="en-CA" sz="6600" b="1" dirty="0">
                <a:latin typeface="Calibri" panose="020F0502020204030204" pitchFamily="34" charset="0"/>
                <a:cs typeface="Calibri" panose="020F0502020204030204" pitchFamily="34" charset="0"/>
              </a:rPr>
              <a:t>Special Recognition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8F5A29-FD6C-4151-C594-668FA26F26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59" y="5768397"/>
            <a:ext cx="1023235" cy="9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124D9F5B-C72B-41EE-97C2-D3600B627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C3747-F7EC-10D0-6B34-8B19167B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14" y="4487332"/>
            <a:ext cx="519189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FFFF"/>
                </a:solidFill>
              </a:rPr>
              <a:t>thank YOU Volunteers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&amp; students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FC91F-D263-E339-2AAB-56553F73B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" r="42172"/>
          <a:stretch/>
        </p:blipFill>
        <p:spPr>
          <a:xfrm>
            <a:off x="1795044" y="643467"/>
            <a:ext cx="2732480" cy="5350931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27F3C-DD57-C34E-32E9-6959A9516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940" y="685800"/>
            <a:ext cx="4834711" cy="408362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endParaRPr lang="en-US" sz="1800" dirty="0">
              <a:solidFill>
                <a:srgbClr val="0F496F"/>
              </a:solidFill>
            </a:endParaRP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Lindsay Tattrie		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Melinda Taylor		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Allison Butcher		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Monica Sheridan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Grace Remington 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Bailey Chitty 	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Acadia Nutrition Intern : Maggie Furlong 	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NSCC Students: Dana Lavoie, Kaleigh Cormier, Kayla Lowther, Jordan Beaton, Ben McLellan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StFX Dietetic Intern: Mary Catherine MacIsaac</a:t>
            </a: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800" dirty="0">
                <a:solidFill>
                  <a:srgbClr val="0F496F"/>
                </a:solidFill>
              </a:rPr>
              <a:t>ARHS Student: Ruth Simpson</a:t>
            </a:r>
          </a:p>
          <a:p>
            <a:pPr marL="457200" indent="-45720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800" dirty="0">
              <a:solidFill>
                <a:srgbClr val="0F496F"/>
              </a:solidFill>
            </a:endParaRPr>
          </a:p>
          <a:p>
            <a:pPr marL="457200" indent="-45720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800" dirty="0">
              <a:solidFill>
                <a:srgbClr val="0F496F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180A64C-1862-4B1B-8953-FA96DEE4C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859A51-B3CA-4126-956F-D0DCCBA21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ECA05ED-FBC3-48F4-8E6D-AB89EC608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EE24CC5-F080-45A3-B2B4-59A7BCA5A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3EC6EC2-2351-427C-90C2-F10791573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524D87A-9540-4F77-B006-823176623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34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2186666-4E01-6759-963C-8BB6A61A0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0379"/>
            <a:ext cx="12191999" cy="576262"/>
          </a:xfrm>
        </p:spPr>
        <p:txBody>
          <a:bodyPr/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THANKS TO OUR PARTNERS</a:t>
            </a:r>
            <a:endParaRPr lang="en-CA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3EEA6-5F98-4FBA-F15E-CB245FC596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sz="3200" dirty="0">
              <a:solidFill>
                <a:srgbClr val="FFFFFF"/>
              </a:solidFill>
            </a:endParaRPr>
          </a:p>
          <a:p>
            <a:endParaRPr lang="en-CA" sz="3200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8F5A29-FD6C-4151-C594-668FA26F26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59" y="5768397"/>
            <a:ext cx="1023235" cy="929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B4C706-E6D0-D2BE-9750-547E8B579686}"/>
              </a:ext>
            </a:extLst>
          </p:cNvPr>
          <p:cNvSpPr txBox="1"/>
          <p:nvPr/>
        </p:nvSpPr>
        <p:spPr>
          <a:xfrm>
            <a:off x="476250" y="980784"/>
            <a:ext cx="11031539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Public Health Services							Colchester East Hants Health Centre</a:t>
            </a:r>
          </a:p>
          <a:p>
            <a:r>
              <a:rPr lang="en-US" dirty="0"/>
              <a:t>Restorative Justice 								Town of Amherst </a:t>
            </a:r>
          </a:p>
          <a:p>
            <a:r>
              <a:rPr lang="en-US" dirty="0"/>
              <a:t>Schools Plus										Community Centres/Fire Halls/Churches</a:t>
            </a:r>
          </a:p>
          <a:p>
            <a:r>
              <a:rPr lang="en-US" dirty="0"/>
              <a:t>Cumberland Public Libraries 						Autumn House</a:t>
            </a:r>
          </a:p>
          <a:p>
            <a:r>
              <a:rPr lang="en-US" dirty="0"/>
              <a:t>Colchester-East Hants Public Library				United Way of Colchester &amp; Cumberland	</a:t>
            </a:r>
          </a:p>
          <a:p>
            <a:r>
              <a:rPr lang="en-US" dirty="0"/>
              <a:t>Cumberland Homelessness Prevention 			Empowering Beyond Barriers</a:t>
            </a:r>
          </a:p>
          <a:p>
            <a:r>
              <a:rPr lang="en-US" dirty="0"/>
              <a:t>Community Doulas								La Leche League</a:t>
            </a:r>
          </a:p>
          <a:p>
            <a:r>
              <a:rPr lang="en-US" dirty="0"/>
              <a:t>Eat Local Cumberland 							Aliant Telephone Pioneers </a:t>
            </a:r>
          </a:p>
          <a:p>
            <a:r>
              <a:rPr lang="en-US" dirty="0"/>
              <a:t>YREACH											Mental Health &amp; Addictions</a:t>
            </a:r>
          </a:p>
          <a:p>
            <a:r>
              <a:rPr lang="en-US" dirty="0"/>
              <a:t>Atlantic Superstore / Sobeys						Cumberland Child &amp; Youth Advocacy Board </a:t>
            </a:r>
          </a:p>
          <a:p>
            <a:r>
              <a:rPr lang="en-US" dirty="0"/>
              <a:t>Community Health Boards						Amherst &amp; Truro Food Bank</a:t>
            </a:r>
          </a:p>
          <a:p>
            <a:r>
              <a:rPr lang="en-US" dirty="0"/>
              <a:t>Community Food Literacy Fund					Department of Community Services</a:t>
            </a:r>
          </a:p>
          <a:p>
            <a:r>
              <a:rPr lang="en-US" dirty="0"/>
              <a:t>Amherst Town Police								Sexual Health Centre for Cumberland Co 	</a:t>
            </a:r>
            <a:br>
              <a:rPr lang="en-US" dirty="0"/>
            </a:br>
            <a:r>
              <a:rPr lang="en-US" dirty="0"/>
              <a:t>Truro &amp; Tatamagouche Farmer’s Market			Colchester Sexual Assault Centre</a:t>
            </a:r>
          </a:p>
          <a:p>
            <a:r>
              <a:rPr lang="en-US" dirty="0"/>
              <a:t>Victim Services									Cumberland RCMP</a:t>
            </a:r>
          </a:p>
          <a:p>
            <a:r>
              <a:rPr lang="en-US" dirty="0"/>
              <a:t>NSCC, CEC, Acadia, ARHS, </a:t>
            </a:r>
            <a:r>
              <a:rPr lang="en-US" dirty="0" err="1"/>
              <a:t>StFX</a:t>
            </a:r>
            <a:r>
              <a:rPr lang="en-US" dirty="0"/>
              <a:t> University		Cloth 4 a Cause NS</a:t>
            </a:r>
          </a:p>
          <a:p>
            <a:r>
              <a:rPr lang="en-US" dirty="0"/>
              <a:t>Municipality of Cumberland 						Municipality of the County </a:t>
            </a:r>
            <a:r>
              <a:rPr lang="en-US" dirty="0" err="1"/>
              <a:t>ofColchester</a:t>
            </a:r>
            <a:endParaRPr lang="en-US" dirty="0"/>
          </a:p>
          <a:p>
            <a:r>
              <a:rPr lang="en-US" dirty="0"/>
              <a:t>YMCA of Cumberland</a:t>
            </a:r>
          </a:p>
          <a:p>
            <a:r>
              <a:rPr lang="en-US" dirty="0"/>
              <a:t>Cumberland Homelessness &amp; Housing Support</a:t>
            </a:r>
          </a:p>
          <a:p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												And many more! 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va scotia logo png">
            <a:extLst>
              <a:ext uri="{FF2B5EF4-FFF2-40B4-BE49-F238E27FC236}">
                <a16:creationId xmlns:a16="http://schemas.microsoft.com/office/drawing/2014/main" id="{7CE65B82-9260-58F0-96D4-856DC021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84" y="1973030"/>
            <a:ext cx="3660629" cy="127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8D5FA3-CBAC-13E4-EC8B-09F3AAE4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83" y="1919968"/>
            <a:ext cx="2758522" cy="1761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802FF557-CF73-E705-3E68-2D448C456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7" y="5668409"/>
            <a:ext cx="2474086" cy="934092"/>
          </a:xfrm>
          <a:prstGeom prst="rect">
            <a:avLst/>
          </a:prstGeom>
        </p:spPr>
      </p:pic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8800A5B-12DF-3B6C-86A0-74D185F4888C}"/>
              </a:ext>
            </a:extLst>
          </p:cNvPr>
          <p:cNvSpPr txBox="1">
            <a:spLocks/>
          </p:cNvSpPr>
          <p:nvPr/>
        </p:nvSpPr>
        <p:spPr>
          <a:xfrm>
            <a:off x="0" y="324935"/>
            <a:ext cx="12191999" cy="57626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TO OUR FUNDERS &amp; DONORS</a:t>
            </a:r>
            <a:endParaRPr lang="en-CA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ommunity Health boards">
            <a:extLst>
              <a:ext uri="{FF2B5EF4-FFF2-40B4-BE49-F238E27FC236}">
                <a16:creationId xmlns:a16="http://schemas.microsoft.com/office/drawing/2014/main" id="{2E7FB50E-9A47-3A2D-77D4-38BC6490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74" y="5825484"/>
            <a:ext cx="2547431" cy="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Egg Farmers of Nova Scotia">
            <a:extLst>
              <a:ext uri="{FF2B5EF4-FFF2-40B4-BE49-F238E27FC236}">
                <a16:creationId xmlns:a16="http://schemas.microsoft.com/office/drawing/2014/main" id="{965F6C98-BCCE-1156-5C3D-6FBC0F65C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Egg Farmers of Nova Scotia">
            <a:extLst>
              <a:ext uri="{FF2B5EF4-FFF2-40B4-BE49-F238E27FC236}">
                <a16:creationId xmlns:a16="http://schemas.microsoft.com/office/drawing/2014/main" id="{2A39F09A-0B70-0893-F003-B6EC2FB0D8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0" name="Picture 12" descr="IWK">
            <a:extLst>
              <a:ext uri="{FF2B5EF4-FFF2-40B4-BE49-F238E27FC236}">
                <a16:creationId xmlns:a16="http://schemas.microsoft.com/office/drawing/2014/main" id="{1C3DB02E-D4D0-7C80-34BD-F22925091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43" y="5224648"/>
            <a:ext cx="1000125" cy="5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C5CCD234-3E3D-FAEB-9888-DC647389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98" y="4821880"/>
            <a:ext cx="2195334" cy="72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FFA5330-3A6D-C873-5AD1-B2961E3314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86" y="5049878"/>
            <a:ext cx="1275976" cy="10120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846C4F-42AB-613D-F8A1-3F251659A96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59" y="5768397"/>
            <a:ext cx="1023235" cy="929224"/>
          </a:xfrm>
          <a:prstGeom prst="rect">
            <a:avLst/>
          </a:prstGeom>
        </p:spPr>
      </p:pic>
      <p:pic>
        <p:nvPicPr>
          <p:cNvPr id="2" name="Picture 2" descr="See the source image">
            <a:extLst>
              <a:ext uri="{FF2B5EF4-FFF2-40B4-BE49-F238E27FC236}">
                <a16:creationId xmlns:a16="http://schemas.microsoft.com/office/drawing/2014/main" id="{6A556C5A-3945-2C0A-8F19-E44E4B6A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73" y="4821880"/>
            <a:ext cx="2233953" cy="7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301B7D23-DA6E-A490-C60D-228C5D518D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34302" cy="30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1F818ED9-FEB6-537A-A34D-8162CABD38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48844" y="2648439"/>
            <a:ext cx="2606549" cy="26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D5D1D9B5-A75D-E2A8-0501-AF4ADCB6D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7E4B6-65F4-AB78-0AD3-88AEB3BE0B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9702" y="1470066"/>
            <a:ext cx="2380656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EA29-4542-F7C9-0FCD-B373DBC2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909"/>
            <a:ext cx="12192000" cy="108373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Thank you for joining us.</a:t>
            </a:r>
            <a:endParaRPr lang="en-CA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CBDE41-0962-387D-64FD-610B3E11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11" y="1865012"/>
            <a:ext cx="3127976" cy="312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51A03-22CA-4B39-4685-3E40C0F6232A}"/>
              </a:ext>
            </a:extLst>
          </p:cNvPr>
          <p:cNvSpPr txBox="1"/>
          <p:nvPr/>
        </p:nvSpPr>
        <p:spPr>
          <a:xfrm>
            <a:off x="0" y="52451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"Because being a parent is the finest, most important work you'll ever do"</a:t>
            </a:r>
            <a:endParaRPr lang="en-CA" sz="2400" i="1">
              <a:latin typeface="Calibri"/>
              <a:cs typeface="Calibri"/>
            </a:endParaRPr>
          </a:p>
          <a:p>
            <a:pPr algn="ctr"/>
            <a:endParaRPr lang="en-US" sz="2400" i="1" dirty="0">
              <a:latin typeface="Calibri"/>
              <a:cs typeface="Calibri"/>
            </a:endParaRPr>
          </a:p>
          <a:p>
            <a:pPr algn="ctr"/>
            <a:r>
              <a:rPr lang="en-US" sz="2400" b="1" dirty="0">
                <a:latin typeface="Calibri"/>
                <a:cs typeface="Calibri"/>
              </a:rPr>
              <a:t>www.maggiesplace.ca</a:t>
            </a:r>
            <a:endParaRPr lang="en-CA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64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AB867-B3E9-59FB-A4D3-9697E47880F3}"/>
              </a:ext>
            </a:extLst>
          </p:cNvPr>
          <p:cNvSpPr txBox="1"/>
          <p:nvPr/>
        </p:nvSpPr>
        <p:spPr>
          <a:xfrm>
            <a:off x="5245943" y="2710817"/>
            <a:ext cx="699535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3200" b="1" dirty="0"/>
              <a:t>Land Acknowledgement</a:t>
            </a:r>
            <a:endParaRPr lang="en-US" sz="3200" b="1"/>
          </a:p>
        </p:txBody>
      </p:sp>
      <p:pic>
        <p:nvPicPr>
          <p:cNvPr id="11" name="Picture 10" descr="Vibrant green forest">
            <a:extLst>
              <a:ext uri="{FF2B5EF4-FFF2-40B4-BE49-F238E27FC236}">
                <a16:creationId xmlns:a16="http://schemas.microsoft.com/office/drawing/2014/main" id="{3687E6AB-85A7-B1BE-8606-48B4C2216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" y="0"/>
            <a:ext cx="51723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6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C49E-04BF-E40F-BCC0-809D1B22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CA" sz="520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3AC16-CFC0-961D-1FF9-4D0FD5E77A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38818" y="50800"/>
            <a:ext cx="5990208" cy="68050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0" marR="64135" indent="0">
              <a:spcBef>
                <a:spcPts val="1000"/>
              </a:spcBef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Land Acknowledgement</a:t>
            </a:r>
            <a:endParaRPr lang="en-US" dirty="0">
              <a:solidFill>
                <a:schemeClr val="tx1"/>
              </a:solidFill>
            </a:endParaRPr>
          </a:p>
          <a:p>
            <a:pPr marL="0" marR="64135" indent="0">
              <a:spcBef>
                <a:spcPts val="100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Approval of Agenda</a:t>
            </a:r>
            <a:endParaRPr lang="en-US" dirty="0">
              <a:solidFill>
                <a:schemeClr val="tx1"/>
              </a:solidFill>
            </a:endParaRPr>
          </a:p>
          <a:p>
            <a:pPr marL="0" marR="64135" indent="0" defTabSz="45720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Approval of Minutes of AGM, June 10, 2022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64135" indent="0" defTabSz="45720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Highlights from Board Co-Chairs &amp; Executive Directors</a:t>
            </a:r>
          </a:p>
          <a:p>
            <a:pPr marL="0" marR="64135" indent="0" defTabSz="45720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Financial Report:</a:t>
            </a:r>
          </a:p>
          <a:p>
            <a:pPr marL="0" marR="64135" lvl="1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tabLst>
                <a:tab pos="-748665" algn="l"/>
                <a:tab pos="-457200" algn="l"/>
                <a:tab pos="685800" algn="l"/>
              </a:tabLs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 -Auditor’s Report</a:t>
            </a:r>
          </a:p>
          <a:p>
            <a:pPr marL="0" marR="64135" lvl="1" indent="0" defTabSz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-748665" algn="l"/>
                <a:tab pos="-457200" algn="l"/>
                <a:tab pos="685800" algn="l"/>
              </a:tabLs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		-Appointment of Auditor for 2023-24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64135" lvl="1" indent="0" defTabSz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  <a:tabLst>
                <a:tab pos="-748665" algn="l"/>
                <a:tab pos="-457200" algn="l"/>
                <a:tab pos="685800" algn="l"/>
              </a:tabLst>
            </a:pP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64135" lvl="1" indent="0" defTabSz="457200">
              <a:spcBef>
                <a:spcPts val="1000"/>
              </a:spcBef>
              <a:buClr>
                <a:schemeClr val="accent1"/>
              </a:buClr>
              <a:buSzPct val="80000"/>
              <a:buNone/>
              <a:tabLst>
                <a:tab pos="-748665" algn="l"/>
                <a:tab pos="-457200" algn="l"/>
                <a:tab pos="685800" algn="l"/>
              </a:tabLs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Nominating Committee Report</a:t>
            </a:r>
          </a:p>
          <a:p>
            <a:pPr marL="0" marR="64135" indent="0" defTabSz="457200">
              <a:spcBef>
                <a:spcPts val="1000"/>
              </a:spcBef>
              <a:buClr>
                <a:schemeClr val="accent1"/>
              </a:buClr>
              <a:buSzPct val="80000"/>
              <a:buNone/>
              <a:tabLst>
                <a:tab pos="-748665" algn="l"/>
                <a:tab pos="-457200" algn="l"/>
              </a:tabLs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Special Recognition</a:t>
            </a:r>
          </a:p>
          <a:p>
            <a:pPr marL="0" marR="64135" indent="0" defTabSz="45720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102589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E537F-4113-37CB-C0CE-825DE0DD6EBA}"/>
              </a:ext>
            </a:extLst>
          </p:cNvPr>
          <p:cNvSpPr txBox="1"/>
          <p:nvPr/>
        </p:nvSpPr>
        <p:spPr>
          <a:xfrm>
            <a:off x="640290" y="685800"/>
            <a:ext cx="4818656" cy="460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BOARD HIGHLIGHTS FOR 2022-23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701FD-49EA-4D8A-5F17-03A4F596C8C7}"/>
              </a:ext>
            </a:extLst>
          </p:cNvPr>
          <p:cNvSpPr txBox="1"/>
          <p:nvPr/>
        </p:nvSpPr>
        <p:spPr>
          <a:xfrm>
            <a:off x="6625651" y="843775"/>
            <a:ext cx="4878959" cy="532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NEW &amp; AMENDED PERSONNEL POLICIES APPROVED</a:t>
            </a:r>
            <a:endParaRPr lang="en-US" dirty="0">
              <a:latin typeface="Century Gothic" panose="020B0502020202020204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FULL COMPLEMENT OF BOARD OF DIRECTORS</a:t>
            </a:r>
            <a:endParaRPr lang="en-US">
              <a:latin typeface="Century Gothic" panose="020B0502020202020204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PURCHASE OF 1027 PRINCE STREET, Truro Building</a:t>
            </a:r>
            <a:endParaRPr lang="en-US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446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A91F72-009F-465A-D978-20D736D43078}"/>
              </a:ext>
            </a:extLst>
          </p:cNvPr>
          <p:cNvSpPr txBox="1"/>
          <p:nvPr/>
        </p:nvSpPr>
        <p:spPr>
          <a:xfrm>
            <a:off x="640290" y="685800"/>
            <a:ext cx="4818656" cy="460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3175" cmpd="sng">
                  <a:noFill/>
                </a:ln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EXECUTIVE DIRECTOR HIGHLIGHTS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91C24E-09F7-38B5-BA1A-52F0E4A8BBDB}"/>
              </a:ext>
            </a:extLst>
          </p:cNvPr>
          <p:cNvSpPr txBox="1"/>
          <p:nvPr/>
        </p:nvSpPr>
        <p:spPr>
          <a:xfrm>
            <a:off x="6625651" y="685800"/>
            <a:ext cx="4878959" cy="460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5EB376-BBE5-E95E-CB5C-C31242DF27AF}"/>
              </a:ext>
            </a:extLst>
          </p:cNvPr>
          <p:cNvSpPr txBox="1"/>
          <p:nvPr/>
        </p:nvSpPr>
        <p:spPr>
          <a:xfrm>
            <a:off x="6917281" y="2132589"/>
            <a:ext cx="4502663" cy="4538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PURCHASE OF 1027 PRINCE STREET</a:t>
            </a:r>
            <a:endParaRPr lang="en-US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HURRICANE FIONA (not really a highlight...)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RECOVERY FROM COVID CONTINUES, PROGRAMS BUSIER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 NAVIGATOR POSITION IN COLCHESTER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latin typeface="Calibri"/>
                <a:cs typeface="Calibri"/>
              </a:rPr>
              <a:t>COMMUNITY COLLABORATIVE FOOD NETWORK PILOT PROJECT FUNDING IN CUMBERLAND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3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290" y="685800"/>
            <a:ext cx="4818656" cy="460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2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Statistics from 2022-2023 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5651" y="685800"/>
            <a:ext cx="4878959" cy="5844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300" b="1" dirty="0"/>
              <a:t> </a:t>
            </a:r>
            <a:r>
              <a:rPr lang="en-US" sz="2000" b="1" i="1" dirty="0"/>
              <a:t> 1397</a:t>
            </a:r>
            <a:r>
              <a:rPr lang="en-US" sz="1600" b="1" i="1" dirty="0"/>
              <a:t> </a:t>
            </a:r>
            <a:r>
              <a:rPr lang="en-US" sz="1600" dirty="0"/>
              <a:t>different adults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b="1" dirty="0"/>
              <a:t>  </a:t>
            </a:r>
            <a:r>
              <a:rPr lang="en-US" sz="2000" b="1" dirty="0"/>
              <a:t>1746 </a:t>
            </a:r>
            <a:r>
              <a:rPr lang="en-US" sz="1600" dirty="0"/>
              <a:t>different children/youth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600" b="1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b="1" dirty="0"/>
              <a:t> </a:t>
            </a:r>
            <a:r>
              <a:rPr lang="en-US" sz="2000" b="1" dirty="0"/>
              <a:t>8636 </a:t>
            </a:r>
            <a:r>
              <a:rPr lang="en-US" sz="1600" b="1" dirty="0"/>
              <a:t> </a:t>
            </a:r>
            <a:r>
              <a:rPr lang="en-US" sz="1600" dirty="0"/>
              <a:t>Total visits by Children &amp; Youth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b="1" dirty="0"/>
              <a:t>  </a:t>
            </a:r>
            <a:r>
              <a:rPr lang="en-US" sz="2000" b="1" dirty="0"/>
              <a:t>7016</a:t>
            </a:r>
            <a:r>
              <a:rPr lang="en-US" sz="1600" b="1" dirty="0"/>
              <a:t> </a:t>
            </a:r>
            <a:r>
              <a:rPr lang="en-US" sz="1600" dirty="0"/>
              <a:t>Total visits by Adults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dirty="0"/>
              <a:t>  </a:t>
            </a:r>
            <a:r>
              <a:rPr lang="en-US" sz="2000" b="1" dirty="0"/>
              <a:t>108</a:t>
            </a:r>
            <a:r>
              <a:rPr lang="en-US" sz="1600" dirty="0"/>
              <a:t> Different Programs/Workshops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b="1" dirty="0"/>
              <a:t> </a:t>
            </a:r>
            <a:r>
              <a:rPr lang="en-US" sz="2000" b="1" dirty="0"/>
              <a:t>58</a:t>
            </a:r>
            <a:r>
              <a:rPr lang="en-US" sz="1600" b="1" dirty="0"/>
              <a:t> </a:t>
            </a:r>
            <a:r>
              <a:rPr lang="en-US" sz="1600" dirty="0"/>
              <a:t>Parenting Journey Families &amp;</a:t>
            </a:r>
            <a:r>
              <a:rPr lang="en-US" sz="2000" dirty="0"/>
              <a:t> </a:t>
            </a:r>
            <a:r>
              <a:rPr lang="en-US" sz="2000" b="1" dirty="0"/>
              <a:t>701 </a:t>
            </a:r>
            <a:r>
              <a:rPr lang="en-US" sz="1600" dirty="0"/>
              <a:t>visits</a:t>
            </a:r>
            <a:r>
              <a:rPr lang="en-US" sz="1600" i="1" dirty="0"/>
              <a:t> </a:t>
            </a:r>
            <a:endParaRPr lang="en-US" sz="1600" i="1" u="sng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600" i="1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b="1" dirty="0"/>
              <a:t> </a:t>
            </a:r>
            <a:r>
              <a:rPr lang="en-US" sz="2000" b="1" dirty="0"/>
              <a:t> 85</a:t>
            </a:r>
            <a:r>
              <a:rPr lang="en-US" sz="1600" b="1" dirty="0"/>
              <a:t> </a:t>
            </a:r>
            <a:r>
              <a:rPr lang="en-US" sz="1600" dirty="0"/>
              <a:t>Car Seat Installations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b="1" dirty="0"/>
              <a:t> </a:t>
            </a:r>
            <a:r>
              <a:rPr lang="en-US" sz="2000" b="1" dirty="0"/>
              <a:t>+36 </a:t>
            </a:r>
            <a:r>
              <a:rPr lang="en-US" sz="1600" dirty="0"/>
              <a:t>Partnering Agencies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600" b="1" dirty="0"/>
              <a:t>			And much more!!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22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58ABA-5484-08E8-15F8-8F21703B4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6" y="-2116"/>
            <a:ext cx="12132733" cy="6864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tx1"/>
                </a:solidFill>
              </a:rPr>
              <a:t>SLIDESHOW</a:t>
            </a:r>
          </a:p>
        </p:txBody>
      </p:sp>
    </p:spTree>
    <p:extLst>
      <p:ext uri="{BB962C8B-B14F-4D97-AF65-F5344CB8AC3E}">
        <p14:creationId xmlns:p14="http://schemas.microsoft.com/office/powerpoint/2010/main" val="27356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0097-6980-9BAF-A4CF-10E1984D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990" y="2740986"/>
            <a:ext cx="8219414" cy="13760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Audit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Appointment of Auditor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A6BAC7-DAD8-B829-4943-C2E7863DED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59" y="5768397"/>
            <a:ext cx="1023235" cy="929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D03ADA-1C0D-832B-077D-F125CF5A3136}"/>
              </a:ext>
            </a:extLst>
          </p:cNvPr>
          <p:cNvSpPr txBox="1"/>
          <p:nvPr/>
        </p:nvSpPr>
        <p:spPr>
          <a:xfrm>
            <a:off x="0" y="68826"/>
            <a:ext cx="120553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Report</a:t>
            </a:r>
            <a:endParaRPr lang="en-CA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Bookkeeping Sackville Nb">
            <a:extLst>
              <a:ext uri="{FF2B5EF4-FFF2-40B4-BE49-F238E27FC236}">
                <a16:creationId xmlns:a16="http://schemas.microsoft.com/office/drawing/2014/main" id="{97092AD2-8D37-3581-BC72-DC68521F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65" y="4857854"/>
            <a:ext cx="2929270" cy="1376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1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F7F6-1BF1-95B2-262F-C692B3A9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600" b="1" dirty="0">
                <a:latin typeface="Calibri"/>
                <a:cs typeface="Calibri"/>
              </a:rPr>
              <a:t>Board nominations for 2023-24</a:t>
            </a:r>
            <a:endParaRPr lang="en-CA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8F5A29-FD6C-4151-C594-668FA26F26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59" y="5768397"/>
            <a:ext cx="1023235" cy="929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9BEA5-0670-8167-AB1C-3DDF4EB3B844}"/>
              </a:ext>
            </a:extLst>
          </p:cNvPr>
          <p:cNvSpPr txBox="1"/>
          <p:nvPr/>
        </p:nvSpPr>
        <p:spPr>
          <a:xfrm>
            <a:off x="1268361" y="1575881"/>
            <a:ext cx="9763798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i="1" dirty="0">
                <a:latin typeface="Calibri"/>
                <a:cs typeface="Calibri"/>
              </a:rPr>
              <a:t>Parent Representatives</a:t>
            </a:r>
            <a:r>
              <a:rPr lang="en-US" sz="2400" b="1" dirty="0">
                <a:latin typeface="Calibri"/>
                <a:cs typeface="Calibri"/>
              </a:rPr>
              <a:t>  </a:t>
            </a:r>
            <a:r>
              <a:rPr lang="en-US" sz="2400" dirty="0">
                <a:latin typeface="Calibri"/>
                <a:cs typeface="Calibri"/>
              </a:rPr>
              <a:t>                                    </a:t>
            </a:r>
            <a:r>
              <a:rPr lang="en-US" sz="2400" b="1" i="1" dirty="0">
                <a:latin typeface="Calibri"/>
                <a:cs typeface="Calibri"/>
              </a:rPr>
              <a:t>Community Representatives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u="sng" dirty="0">
                <a:latin typeface="Calibri"/>
                <a:cs typeface="Calibri"/>
              </a:rPr>
              <a:t>Colchester</a:t>
            </a:r>
            <a:r>
              <a:rPr lang="en-US" sz="2400" dirty="0">
                <a:latin typeface="Calibri"/>
                <a:cs typeface="Calibri"/>
              </a:rPr>
              <a:t>                                                              </a:t>
            </a:r>
            <a:r>
              <a:rPr lang="en-US" sz="2400" u="sng" dirty="0">
                <a:latin typeface="Calibri"/>
                <a:cs typeface="Calibri"/>
              </a:rPr>
              <a:t>Colchester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Melissa </a:t>
            </a:r>
            <a:r>
              <a:rPr lang="en-US" sz="2400" dirty="0" err="1">
                <a:latin typeface="Calibri"/>
                <a:cs typeface="Calibri"/>
              </a:rPr>
              <a:t>Blaawendraat</a:t>
            </a:r>
            <a:r>
              <a:rPr lang="en-US" sz="2400" dirty="0">
                <a:latin typeface="Calibri"/>
                <a:cs typeface="Calibri"/>
              </a:rPr>
              <a:t>                                          Juliana Paul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/>
                <a:cs typeface="Calibri"/>
              </a:rPr>
              <a:t>Shaunna Mowatt-Densmore                               Pascale Cruz</a:t>
            </a:r>
          </a:p>
          <a:p>
            <a:r>
              <a:rPr lang="en-US" sz="2400" dirty="0">
                <a:latin typeface="Calibri"/>
                <a:cs typeface="Calibri"/>
              </a:rPr>
              <a:t>Christina Lycan                                                       Ryan Beazley                              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sz="2400" u="sng" dirty="0">
                <a:latin typeface="Calibri"/>
                <a:cs typeface="Calibri"/>
              </a:rPr>
              <a:t>Cumberland</a:t>
            </a:r>
            <a:r>
              <a:rPr lang="en-CA" sz="2400" dirty="0">
                <a:latin typeface="Calibri"/>
                <a:cs typeface="Calibri"/>
              </a:rPr>
              <a:t>                                                           </a:t>
            </a:r>
            <a:r>
              <a:rPr lang="en-CA" sz="2400" u="sng" dirty="0">
                <a:latin typeface="Calibri"/>
                <a:cs typeface="Calibri"/>
              </a:rPr>
              <a:t>Cumberland</a:t>
            </a:r>
            <a:endParaRPr lang="en-CA" sz="2400" dirty="0">
              <a:latin typeface="Calibri"/>
              <a:cs typeface="Calibri"/>
            </a:endParaRPr>
          </a:p>
          <a:p>
            <a:r>
              <a:rPr lang="en-CA" sz="2400" dirty="0">
                <a:latin typeface="Calibri"/>
                <a:cs typeface="Calibri"/>
              </a:rPr>
              <a:t>Sara McCarthy                                                       Amanda Dynes</a:t>
            </a:r>
          </a:p>
          <a:p>
            <a:r>
              <a:rPr lang="en-CA" sz="2400" dirty="0">
                <a:latin typeface="Calibri"/>
                <a:cs typeface="Calibri"/>
              </a:rPr>
              <a:t>Allie Colp                                                                Alexa MacLeod</a:t>
            </a:r>
          </a:p>
          <a:p>
            <a:r>
              <a:rPr lang="en-CA" sz="2400" dirty="0">
                <a:latin typeface="Calibri"/>
                <a:cs typeface="Calibri"/>
              </a:rPr>
              <a:t>Danica </a:t>
            </a:r>
            <a:r>
              <a:rPr lang="en-CA" sz="2400" dirty="0" err="1">
                <a:latin typeface="Calibri"/>
                <a:cs typeface="Calibri"/>
              </a:rPr>
              <a:t>Rhindress</a:t>
            </a:r>
            <a:r>
              <a:rPr lang="en-CA" sz="2400" dirty="0">
                <a:latin typeface="Calibri"/>
                <a:cs typeface="Calibri"/>
              </a:rPr>
              <a:t>                                                  Paula Rideout</a:t>
            </a:r>
            <a:endParaRPr lang="en-CA" dirty="0"/>
          </a:p>
          <a:p>
            <a:r>
              <a:rPr lang="en-CA" sz="2400" dirty="0">
                <a:latin typeface="Calibri"/>
                <a:cs typeface="Calibri"/>
              </a:rPr>
              <a:t>                                                                                 Michelle Lowther</a:t>
            </a:r>
          </a:p>
          <a:p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F1A4965-9CEC-434C-9111-E2171C25B6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PresentationFormat>Widescreen</PresentationFormat>
  <Paragraphs>123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Slice</vt:lpstr>
      <vt:lpstr>  Maggie's place:  A resource centre for families association    Annual general meeting 2022-23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Audit  Appointment of Auditor</vt:lpstr>
      <vt:lpstr>Board nominations for 2023-24</vt:lpstr>
      <vt:lpstr>Special Recognition</vt:lpstr>
      <vt:lpstr>thank YOU Volunteers  &amp; students</vt:lpstr>
      <vt:lpstr>PowerPoint Presentation</vt:lpstr>
      <vt:lpstr>PowerPoint Presentation</vt:lpstr>
      <vt:lpstr> Thank you for joining us.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Maggie’s Place  Staff Meeting</dc:title>
  <dc:creator/>
  <cp:lastModifiedBy/>
  <cp:revision>1320</cp:revision>
  <dcterms:created xsi:type="dcterms:W3CDTF">2017-12-19T17:11:52Z</dcterms:created>
  <dcterms:modified xsi:type="dcterms:W3CDTF">2023-06-09T16:14:01Z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TC034605099991</vt:lpwstr>
  </property>
</Properties>
</file>